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76" r:id="rId12"/>
    <p:sldId id="266" r:id="rId13"/>
    <p:sldId id="267" r:id="rId14"/>
    <p:sldId id="277" r:id="rId15"/>
    <p:sldId id="278" r:id="rId16"/>
    <p:sldId id="270" r:id="rId17"/>
    <p:sldId id="279" r:id="rId18"/>
    <p:sldId id="280" r:id="rId19"/>
    <p:sldId id="273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F784F-0F27-4CDC-A086-12FDAA48B2FA}" type="datetimeFigureOut">
              <a:rPr lang="sr-Cyrl-RS" smtClean="0"/>
              <a:t>26.5.2020</a:t>
            </a:fld>
            <a:endParaRPr lang="sr-Cyrl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00D73-BFDF-4A24-A263-96817DDBC12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28873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FF8E-AEBF-47BC-88AE-813FC1D36F3F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4468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13E5-86B2-47E1-84D9-90F755852FD2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06851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FF05-239A-43B3-8FAA-3E741ACF44E0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0818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A823-4D7D-421C-9CCB-3C5EE08DF8C0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807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3473-CAEE-4BFD-9405-8D9A3DC18ECA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86655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268B-898C-4617-AE44-9206797ACF74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20195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4164-330D-469E-BF27-E532BCD1527A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7912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CF16-C3F1-4FA3-BC6C-B7B4E9CD4339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1194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7147-0121-46C9-A093-B297D09CDFDC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4298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D6B7-0A90-4483-AD3B-96923C8A8588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60058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66FC-DFA6-4184-B0DD-AD2D20F3EA89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251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A55BB-D908-4044-9BF2-A2ED7814A931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09EBC-63D6-4AFE-9AF0-2773A51BA9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5543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6093296"/>
            <a:ext cx="1296144" cy="717104"/>
          </a:xfrm>
        </p:spPr>
        <p:txBody>
          <a:bodyPr>
            <a:normAutofit fontScale="55000" lnSpcReduction="20000"/>
          </a:bodyPr>
          <a:lstStyle/>
          <a:p>
            <a:r>
              <a:rPr lang="sr-Cyrl-R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Београд, </a:t>
            </a:r>
          </a:p>
          <a:p>
            <a:r>
              <a:rPr lang="sr-Cyrl-R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2020/2021</a:t>
            </a:r>
            <a:r>
              <a:rPr lang="sr-Cyrl-R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sr-Cyrl-R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1115616" y="476672"/>
            <a:ext cx="7344816" cy="4653136"/>
          </a:xfrm>
          <a:prstGeom prst="irregularSeal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 изборни предмети </a:t>
            </a:r>
          </a:p>
          <a:p>
            <a:pPr algn="ctr"/>
            <a:r>
              <a:rPr lang="sr-Cyrl-R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br>
              <a:rPr lang="sr-Cyrl-R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sr-Cyrl-R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Десетој гимназији </a:t>
            </a:r>
            <a:br>
              <a:rPr lang="sr-Cyrl-R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sr-Cyrl-R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„Михајло Пупин“</a:t>
            </a:r>
            <a:endParaRPr lang="sr-Cyrl-R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238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ferris dir="l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Појединац, група и друштво</a:t>
            </a:r>
            <a:endParaRPr lang="sr-Cyrl-R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/>
              <a:t>Циљ учења изборног програма </a:t>
            </a:r>
            <a:r>
              <a:rPr lang="ru-RU" sz="2800" i="1" dirty="0">
                <a:solidFill>
                  <a:srgbClr val="FF0000"/>
                </a:solidFill>
              </a:rPr>
              <a:t>Појединац, група и друштво </a:t>
            </a:r>
            <a:r>
              <a:rPr lang="ru-RU" sz="2800" dirty="0" smtClean="0"/>
              <a:t>је: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200" dirty="0" smtClean="0"/>
              <a:t>осп</a:t>
            </a:r>
            <a:r>
              <a:rPr lang="sr-Latn-CS" sz="2200" dirty="0"/>
              <a:t>o</a:t>
            </a:r>
            <a:r>
              <a:rPr lang="ru-RU" sz="2200" dirty="0"/>
              <a:t>собљавање ученика </a:t>
            </a:r>
            <a:r>
              <a:rPr lang="ru-RU" sz="2200" dirty="0" smtClean="0"/>
              <a:t>за критичко </a:t>
            </a:r>
            <a:r>
              <a:rPr lang="ru-RU" sz="2200" dirty="0"/>
              <a:t>сагледавање места појединца и група у друштву, њихових улога, права, одговорности и међузависности, ради развијања знања, вештина, вредности и ставова неопходних за </a:t>
            </a:r>
            <a:r>
              <a:rPr lang="ru-RU" sz="2200" dirty="0" smtClean="0"/>
              <a:t>конструктивно учешће </a:t>
            </a:r>
            <a:r>
              <a:rPr lang="ru-RU" sz="2200" dirty="0"/>
              <a:t>у различитим ситуацијама својственим савременом динамичном </a:t>
            </a:r>
            <a:r>
              <a:rPr lang="ru-RU" sz="2200" dirty="0" smtClean="0"/>
              <a:t>друштву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Овај програм се може се изучавати 2 </a:t>
            </a:r>
            <a:r>
              <a:rPr lang="ru-RU" sz="2400" dirty="0" smtClean="0"/>
              <a:t>године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/>
              <a:t>1 час недељно</a:t>
            </a:r>
            <a:endParaRPr lang="sr-Cyrl-R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0D60-C8B3-4CFA-914B-389F35EB6137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10</a:t>
            </a:fld>
            <a:endParaRPr lang="sr-Cyrl-R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62514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93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doors dir="vert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Појединац, група и </a:t>
            </a:r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друштво</a:t>
            </a:r>
            <a:b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модули-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8424936" cy="16561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Кључни </a:t>
            </a:r>
            <a:r>
              <a:rPr lang="ru-RU" sz="2400" dirty="0">
                <a:solidFill>
                  <a:srgbClr val="000000"/>
                </a:solidFill>
              </a:rPr>
              <a:t>појмови: </a:t>
            </a:r>
            <a:r>
              <a:rPr lang="ru-RU" sz="2400" b="1" i="1" dirty="0">
                <a:solidFill>
                  <a:srgbClr val="C00000"/>
                </a:solidFill>
              </a:rPr>
              <a:t>међузависност</a:t>
            </a:r>
            <a:r>
              <a:rPr lang="ru-RU" sz="2400" b="1" i="1" dirty="0" smtClean="0">
                <a:solidFill>
                  <a:srgbClr val="C00000"/>
                </a:solidFill>
              </a:rPr>
              <a:t>, узори</a:t>
            </a:r>
            <a:r>
              <a:rPr lang="ru-RU" sz="2400" b="1" i="1" dirty="0">
                <a:solidFill>
                  <a:srgbClr val="C00000"/>
                </a:solidFill>
              </a:rPr>
              <a:t>, идоли, вође, усамљеност, одбаченост, </a:t>
            </a:r>
            <a:r>
              <a:rPr lang="ru-RU" sz="2400" b="1" i="1" dirty="0" smtClean="0">
                <a:solidFill>
                  <a:srgbClr val="C00000"/>
                </a:solidFill>
              </a:rPr>
              <a:t>отуђеност</a:t>
            </a:r>
            <a:r>
              <a:rPr lang="sr-Cyrl-RS" sz="24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Корелација</a:t>
            </a:r>
            <a:r>
              <a:rPr lang="ru-RU" sz="2400" dirty="0">
                <a:solidFill>
                  <a:srgbClr val="000000"/>
                </a:solidFill>
              </a:rPr>
              <a:t>: 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историја, српски језик и књижевност, латински језик, страни језик, рачунарство и информатика,грађанско васпитање, уметност и дизајн, комуникација и медијска култура.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16" y="1844824"/>
            <a:ext cx="5365104" cy="18158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 узора и идола до вођа и следбеника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самљеност, одбаченост, отуђеност </a:t>
            </a:r>
          </a:p>
        </p:txBody>
      </p:sp>
      <p:pic>
        <p:nvPicPr>
          <p:cNvPr id="2050" name="Picture 2" descr="Ð ÐµÐ·ÑÐ»ÑÐ°Ñ ÑÐ»Ð¸ÐºÐ° Ð·Ð° art and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528392" cy="2333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5256-E509-4A4D-A498-D3D2541D71EA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11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315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prism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Појединац, група и друштво</a:t>
            </a:r>
            <a:endParaRPr lang="sr-Cyrl-R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060848"/>
            <a:ext cx="4495800" cy="4509334"/>
          </a:xfrm>
        </p:spPr>
        <p:txBody>
          <a:bodyPr>
            <a:normAutofit fontScale="32500" lnSpcReduction="20000"/>
          </a:bodyPr>
          <a:lstStyle/>
          <a:p>
            <a:endParaRPr lang="sr-Cyrl-RS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6500" dirty="0" smtClean="0">
                <a:solidFill>
                  <a:srgbClr val="000000"/>
                </a:solidFill>
              </a:rPr>
              <a:t>аргументовано </a:t>
            </a:r>
            <a:r>
              <a:rPr lang="ru-RU" sz="6500" dirty="0">
                <a:solidFill>
                  <a:srgbClr val="000000"/>
                </a:solidFill>
              </a:rPr>
              <a:t>дискутује о друштвеним појавама имајући у виду позицију појединца, групе и друштва;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6500" dirty="0" smtClean="0">
                <a:solidFill>
                  <a:srgbClr val="000000"/>
                </a:solidFill>
              </a:rPr>
              <a:t>уочава </a:t>
            </a:r>
            <a:r>
              <a:rPr lang="ru-RU" sz="6500" dirty="0">
                <a:solidFill>
                  <a:srgbClr val="000000"/>
                </a:solidFill>
              </a:rPr>
              <a:t>и анализира различите врсте интеракцијских процеса у друштву и међузависност између појединаца, група и друштва;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6500" dirty="0" smtClean="0">
                <a:solidFill>
                  <a:srgbClr val="000000"/>
                </a:solidFill>
              </a:rPr>
              <a:t>препозна </a:t>
            </a:r>
            <a:r>
              <a:rPr lang="ru-RU" sz="6500" dirty="0">
                <a:solidFill>
                  <a:srgbClr val="000000"/>
                </a:solidFill>
              </a:rPr>
              <a:t>начине утицаја и манипулације појединца, групе и друштва;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2276872"/>
            <a:ext cx="4320480" cy="462391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100" dirty="0" smtClean="0"/>
              <a:t>илуструје </a:t>
            </a:r>
            <a:r>
              <a:rPr lang="ru-RU" sz="2100" dirty="0"/>
              <a:t>на примерима и примени у реалним ситуацијама механизме разградње негативних друштвених стереотипа;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100" dirty="0" smtClean="0"/>
              <a:t>исказује </a:t>
            </a:r>
            <a:r>
              <a:rPr lang="ru-RU" sz="2100" dirty="0"/>
              <a:t>просоцијалне ставове, вредности, осетљивост за етичко просуђивање;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100" dirty="0" smtClean="0"/>
              <a:t>препознаје </a:t>
            </a:r>
            <a:r>
              <a:rPr lang="ru-RU" sz="2100" dirty="0"/>
              <a:t>специфичности истраживања у друштвеним наукама.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9" y="1484784"/>
            <a:ext cx="83343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CCD6-4BD4-4A6C-8B28-F2F895C23348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12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2113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бразовање за одрживи развој</a:t>
            </a:r>
            <a:endParaRPr lang="sr-Cyrl-R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525963"/>
          </a:xfrm>
        </p:spPr>
        <p:txBody>
          <a:bodyPr>
            <a:noAutofit/>
          </a:bodyPr>
          <a:lstStyle/>
          <a:p>
            <a:r>
              <a:rPr lang="ru-RU" sz="2800" dirty="0" smtClean="0"/>
              <a:t>Циљ учења изборног програма </a:t>
            </a:r>
            <a:r>
              <a:rPr lang="ru-RU" sz="2800" i="1" dirty="0">
                <a:solidFill>
                  <a:srgbClr val="FF0000"/>
                </a:solidFill>
              </a:rPr>
              <a:t>О</a:t>
            </a:r>
            <a:r>
              <a:rPr lang="ru-RU" sz="2800" i="1" dirty="0" smtClean="0">
                <a:solidFill>
                  <a:srgbClr val="FF0000"/>
                </a:solidFill>
              </a:rPr>
              <a:t>бразовање за одрживи развој</a:t>
            </a:r>
            <a:r>
              <a:rPr lang="ru-RU" sz="2800" dirty="0" smtClean="0"/>
              <a:t> је да</a:t>
            </a:r>
          </a:p>
          <a:p>
            <a:pPr lvl="2">
              <a:buFont typeface="Wingdings" pitchFamily="2" charset="2"/>
              <a:buChar char="ü"/>
            </a:pPr>
            <a:r>
              <a:rPr lang="ru-RU" dirty="0"/>
              <a:t>ученик на основу истраживања међузависности људских активности и непосредног окружења развије критички, активан и одговоран однос према себи и окружењу у ком живи и да садашњост  сагледава и кроз перспективу </a:t>
            </a:r>
            <a:r>
              <a:rPr lang="ru-RU" dirty="0" smtClean="0"/>
              <a:t>будућности</a:t>
            </a:r>
          </a:p>
          <a:p>
            <a:r>
              <a:rPr lang="ru-RU" sz="2800" dirty="0" smtClean="0"/>
              <a:t>Овај </a:t>
            </a:r>
            <a:r>
              <a:rPr lang="ru-RU" sz="2800" dirty="0"/>
              <a:t>програм се може се изучавати </a:t>
            </a:r>
            <a:r>
              <a:rPr lang="ru-RU" sz="2800" dirty="0" smtClean="0"/>
              <a:t>4 године</a:t>
            </a:r>
          </a:p>
          <a:p>
            <a:r>
              <a:rPr lang="ru-RU" sz="2800" dirty="0" smtClean="0"/>
              <a:t>1 час недељно</a:t>
            </a:r>
            <a:endParaRPr lang="sr-Cyrl-R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026D-4DA4-457E-9186-9A1C1EA6E33C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13</a:t>
            </a:fld>
            <a:endParaRPr lang="sr-Cyrl-R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69158"/>
            <a:ext cx="2088232" cy="156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5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Образовање за одрживи </a:t>
            </a:r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развој</a:t>
            </a:r>
            <a:b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модули-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3789040"/>
            <a:ext cx="7920880" cy="216024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Кључни </a:t>
            </a:r>
            <a:r>
              <a:rPr lang="ru-RU" sz="2400" dirty="0">
                <a:solidFill>
                  <a:srgbClr val="000000"/>
                </a:solidFill>
              </a:rPr>
              <a:t>појмови: </a:t>
            </a:r>
            <a:r>
              <a:rPr lang="ru-RU" sz="2400" i="1" dirty="0" smtClean="0">
                <a:solidFill>
                  <a:srgbClr val="C00000"/>
                </a:solidFill>
              </a:rPr>
              <a:t>непосредно окружење</a:t>
            </a:r>
            <a:r>
              <a:rPr lang="ru-RU" sz="2400" i="1" dirty="0">
                <a:solidFill>
                  <a:srgbClr val="C00000"/>
                </a:solidFill>
              </a:rPr>
              <a:t>, вода, ваздух, загађење, одрживост, одговорност, будућност</a:t>
            </a:r>
            <a:r>
              <a:rPr lang="ru-RU" sz="2400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Корелација</a:t>
            </a:r>
            <a:r>
              <a:rPr lang="ru-RU" sz="2400" dirty="0">
                <a:solidFill>
                  <a:srgbClr val="000000"/>
                </a:solidFill>
              </a:rPr>
              <a:t>: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биологија, географија, хемија, физика, математика, историја, рачунарство  и информатика, појединац, група и друштво, примењене науке, здравље и спорт.</a:t>
            </a:r>
            <a:endParaRPr lang="ru-RU" sz="2400" dirty="0">
              <a:solidFill>
                <a:srgbClr val="5E487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44824"/>
            <a:ext cx="5328592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ода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аздух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држиви градови и насеља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212A-D075-4FE9-88DF-CBB50B5BE19B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14</a:t>
            </a:fld>
            <a:endParaRPr lang="sr-Cyrl-R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30" y="1196752"/>
            <a:ext cx="3804458" cy="1961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20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ripple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623916"/>
          </a:xfrm>
        </p:spPr>
        <p:txBody>
          <a:bodyPr>
            <a:normAutofit fontScale="55000" lnSpcReduction="20000"/>
          </a:bodyPr>
          <a:lstStyle/>
          <a:p>
            <a:endParaRPr lang="sr-Cyrl-RS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0000"/>
                </a:solidFill>
              </a:rPr>
              <a:t>критички </a:t>
            </a:r>
            <a:r>
              <a:rPr lang="ru-RU" sz="4000" dirty="0">
                <a:solidFill>
                  <a:srgbClr val="000000"/>
                </a:solidFill>
              </a:rPr>
              <a:t>разматра утицај људских активности на стање непосредног окружења;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0000"/>
                </a:solidFill>
              </a:rPr>
              <a:t>преиспитује </a:t>
            </a:r>
            <a:r>
              <a:rPr lang="ru-RU" sz="4000" dirty="0">
                <a:solidFill>
                  <a:srgbClr val="000000"/>
                </a:solidFill>
              </a:rPr>
              <a:t>различите потребе људи у савременом друштву са становишта </a:t>
            </a:r>
            <a:r>
              <a:rPr lang="ru-RU" sz="4000" dirty="0" smtClean="0">
                <a:solidFill>
                  <a:srgbClr val="000000"/>
                </a:solidFill>
              </a:rPr>
              <a:t>одрживог развоја</a:t>
            </a:r>
            <a:r>
              <a:rPr lang="ru-RU" sz="4000" dirty="0">
                <a:solidFill>
                  <a:srgbClr val="000000"/>
                </a:solidFill>
              </a:rPr>
              <a:t>;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0000"/>
                </a:solidFill>
              </a:rPr>
              <a:t>препознаје </a:t>
            </a:r>
            <a:r>
              <a:rPr lang="ru-RU" sz="4000" dirty="0">
                <a:solidFill>
                  <a:srgbClr val="000000"/>
                </a:solidFill>
              </a:rPr>
              <a:t>позитивне и негативне примере односа према окружењу;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81277" y="2276872"/>
            <a:ext cx="4311204" cy="462391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200" dirty="0" smtClean="0"/>
              <a:t>предвиђа </a:t>
            </a:r>
            <a:r>
              <a:rPr lang="ru-RU" sz="2200" dirty="0"/>
              <a:t>могуће последице неодговорног понашања људи у непосредном окружењу, на </a:t>
            </a:r>
            <a:r>
              <a:rPr lang="ru-RU" sz="2200" dirty="0" smtClean="0"/>
              <a:t>локалном и </a:t>
            </a:r>
            <a:r>
              <a:rPr lang="ru-RU" sz="2200" dirty="0"/>
              <a:t>глобалном  нивоу;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200" dirty="0" smtClean="0"/>
              <a:t>учествује </a:t>
            </a:r>
            <a:r>
              <a:rPr lang="ru-RU" sz="2200" dirty="0"/>
              <a:t>у активностима које доприносе унапређивању квалитета живота у непосредном окружењу;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200" dirty="0" smtClean="0"/>
              <a:t>умањује </a:t>
            </a:r>
            <a:r>
              <a:rPr lang="ru-RU" sz="2200" dirty="0"/>
              <a:t>сопствени негативан утицај на </a:t>
            </a:r>
            <a:r>
              <a:rPr lang="ru-RU" sz="2200" dirty="0" smtClean="0"/>
              <a:t>окружење</a:t>
            </a:r>
            <a:endParaRPr lang="ru-RU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9" y="1484784"/>
            <a:ext cx="83343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A712-0E11-430E-8364-30AE509B4305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15</a:t>
            </a:fld>
            <a:endParaRPr lang="sr-Cyrl-R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Образовање за одрживи </a:t>
            </a:r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развој</a:t>
            </a:r>
            <a:endParaRPr lang="sr-Cyrl-R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355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flip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Здравље и спорт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27373"/>
            <a:ext cx="8496944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Циљ учења изборног програма </a:t>
            </a:r>
            <a:r>
              <a:rPr lang="ru-RU" sz="2800" i="1" dirty="0" smtClean="0">
                <a:solidFill>
                  <a:srgbClr val="FF0000"/>
                </a:solidFill>
              </a:rPr>
              <a:t>Здравље и спорт</a:t>
            </a:r>
            <a:r>
              <a:rPr lang="ru-RU" sz="2800" dirty="0" smtClean="0"/>
              <a:t> је да ученик, на основу проучавања различитих аспеката здравог живота, развије </a:t>
            </a:r>
          </a:p>
          <a:p>
            <a:pPr lvl="2">
              <a:buFont typeface="Wingdings" pitchFamily="2" charset="2"/>
              <a:buChar char="ü"/>
            </a:pPr>
            <a:r>
              <a:rPr lang="ru-RU" dirty="0" smtClean="0"/>
              <a:t>знања, вештине, ставове и вредности који су у функцији очувања и унапређивања здравља и културе телесног вежбања</a:t>
            </a:r>
            <a:endParaRPr lang="ru-RU" sz="2800" dirty="0" smtClean="0"/>
          </a:p>
          <a:p>
            <a:r>
              <a:rPr lang="ru-RU" sz="2800" dirty="0" smtClean="0"/>
              <a:t>Овај програм се може се изучавати 2 године</a:t>
            </a:r>
          </a:p>
          <a:p>
            <a:r>
              <a:rPr lang="ru-RU" sz="2800" dirty="0" smtClean="0"/>
              <a:t>1 час недељно</a:t>
            </a:r>
            <a:endParaRPr lang="sr-Cyrl-R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F727-0CDB-41AB-9B53-16EB18B9CAA6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16</a:t>
            </a:fld>
            <a:endParaRPr lang="sr-Cyrl-R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70376"/>
            <a:ext cx="1803648" cy="13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86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gallery dir="l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Здравље и спорт </a:t>
            </a:r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-модули-</a:t>
            </a:r>
            <a:endParaRPr lang="sr-Cyrl-R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077072"/>
            <a:ext cx="7200800" cy="2160240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>
                <a:solidFill>
                  <a:srgbClr val="000000"/>
                </a:solidFill>
              </a:rPr>
              <a:t>Кључни </a:t>
            </a:r>
            <a:r>
              <a:rPr lang="ru-RU" sz="2600" dirty="0">
                <a:solidFill>
                  <a:srgbClr val="000000"/>
                </a:solidFill>
              </a:rPr>
              <a:t>појмови: </a:t>
            </a:r>
            <a:r>
              <a:rPr lang="ru-RU" sz="2600" i="1" dirty="0">
                <a:solidFill>
                  <a:srgbClr val="C00000"/>
                </a:solidFill>
              </a:rPr>
              <a:t>здравље, исхрана, физичка активност, спортско-рекреативне активности, психоактивне супстанце, превенција </a:t>
            </a:r>
          </a:p>
          <a:p>
            <a:r>
              <a:rPr lang="ru-RU" sz="2600" dirty="0" smtClean="0">
                <a:solidFill>
                  <a:srgbClr val="000000"/>
                </a:solidFill>
              </a:rPr>
              <a:t>Корелација</a:t>
            </a:r>
            <a:r>
              <a:rPr lang="ru-RU" sz="2600" dirty="0">
                <a:solidFill>
                  <a:srgbClr val="000000"/>
                </a:solidFill>
              </a:rPr>
              <a:t>: </a:t>
            </a:r>
            <a:r>
              <a:rPr lang="ru-RU" sz="2600" i="1" dirty="0">
                <a:solidFill>
                  <a:schemeClr val="tx2">
                    <a:lumMod val="75000"/>
                  </a:schemeClr>
                </a:solidFill>
              </a:rPr>
              <a:t>физичко и здравствено васпитање, биологија, рачунарство и информатика, грађанско васпитање, језик, медији и култура </a:t>
            </a:r>
          </a:p>
          <a:p>
            <a:endParaRPr lang="ru-RU" sz="2400" dirty="0">
              <a:solidFill>
                <a:srgbClr val="5E487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00808"/>
            <a:ext cx="5652120" cy="19389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 и психоактивне супстанце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Физичка активност и репродуктивно здравље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Правилна исхрана и физичко вежбање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спорту и рекреацији </a:t>
            </a:r>
          </a:p>
        </p:txBody>
      </p:sp>
      <p:pic>
        <p:nvPicPr>
          <p:cNvPr id="6146" name="Picture 2" descr="Ð¡ÑÐ¾Ð´Ð½Ð° ÑÐ»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23" y="1484784"/>
            <a:ext cx="3605765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40CC-F920-4E98-B7CE-25000ABEDF67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17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9723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988840"/>
            <a:ext cx="4495800" cy="4509334"/>
          </a:xfrm>
        </p:spPr>
        <p:txBody>
          <a:bodyPr>
            <a:normAutofit fontScale="62500" lnSpcReduction="20000"/>
          </a:bodyPr>
          <a:lstStyle/>
          <a:p>
            <a:endParaRPr lang="sr-Cyrl-RS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3600" dirty="0">
                <a:solidFill>
                  <a:srgbClr val="000000"/>
                </a:solidFill>
              </a:rPr>
              <a:t>проналази релевантне изворе информација о значају редовног физичког вежбања спорта и рекреације и користи их у формирању здравих животних навика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3600" dirty="0">
                <a:solidFill>
                  <a:srgbClr val="000000"/>
                </a:solidFill>
              </a:rPr>
              <a:t>препозна и критички процени потенцијално ризичне ситуације по здравље и у складу са тим одговорно реагује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27984" y="2204864"/>
            <a:ext cx="4608511" cy="462391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/>
              <a:t>одабере и примeни разноврсне програме физичког вежбања спорта и рекреације, опоравка и здраве исхране, у складу са својим потребама и могућностима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/>
              <a:t>покреће и предузима иницијативе којима се промовишу значај физичког вежбања и здрав начин живота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9" y="1484784"/>
            <a:ext cx="83343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27384"/>
            <a:ext cx="9255126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BD2D-50C7-40E7-9B4F-50A37B1677D3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18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93277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0">
        <p14:doors dir="vert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25144"/>
            <a:ext cx="3240360" cy="17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" y="-4539"/>
            <a:ext cx="38100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2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ferris dir="l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изборним програмима</a:t>
            </a:r>
            <a:endParaRPr lang="sr-Cyrl-R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853136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endParaRPr lang="sr-Cyrl-RS" sz="1600" dirty="0">
              <a:solidFill>
                <a:srgbClr val="000000"/>
              </a:solidFill>
            </a:endParaRPr>
          </a:p>
          <a:p>
            <a:r>
              <a:rPr lang="ru-RU" sz="4500" dirty="0" smtClean="0">
                <a:solidFill>
                  <a:srgbClr val="000000"/>
                </a:solidFill>
              </a:rPr>
              <a:t>утемељени </a:t>
            </a:r>
            <a:r>
              <a:rPr lang="ru-RU" sz="4500" dirty="0">
                <a:solidFill>
                  <a:srgbClr val="000000"/>
                </a:solidFill>
              </a:rPr>
              <a:t>су у одредбама </a:t>
            </a:r>
            <a:r>
              <a:rPr lang="sr-Cyrl-RS" sz="4500" i="1" dirty="0" smtClean="0">
                <a:solidFill>
                  <a:srgbClr val="FF0000"/>
                </a:solidFill>
              </a:rPr>
              <a:t>Законa </a:t>
            </a:r>
            <a:r>
              <a:rPr lang="ru-RU" sz="4500" i="1" dirty="0" smtClean="0">
                <a:solidFill>
                  <a:srgbClr val="FF0000"/>
                </a:solidFill>
              </a:rPr>
              <a:t>о основама система образовања и васпитања </a:t>
            </a:r>
            <a:r>
              <a:rPr lang="ru-RU" sz="4500" b="1" dirty="0" smtClean="0"/>
              <a:t>(</a:t>
            </a:r>
            <a:r>
              <a:rPr lang="ru-RU" sz="4500" dirty="0" smtClean="0">
                <a:solidFill>
                  <a:srgbClr val="000000"/>
                </a:solidFill>
              </a:rPr>
              <a:t>ЗОСОВ) </a:t>
            </a:r>
            <a:endParaRPr lang="sr-Cyrl-RS" sz="45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r-Cyrl-RS" sz="4500" dirty="0" smtClean="0">
                <a:solidFill>
                  <a:srgbClr val="000000"/>
                </a:solidFill>
              </a:rPr>
              <a:t>развијају </a:t>
            </a:r>
            <a:r>
              <a:rPr lang="sr-Cyrl-RS" sz="4500" dirty="0">
                <a:solidFill>
                  <a:srgbClr val="000000"/>
                </a:solidFill>
              </a:rPr>
              <a:t>компетенције ученика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4500" dirty="0" smtClean="0">
                <a:solidFill>
                  <a:srgbClr val="000000"/>
                </a:solidFill>
              </a:rPr>
              <a:t>доприносе </a:t>
            </a:r>
            <a:r>
              <a:rPr lang="ru-RU" sz="4500" dirty="0">
                <a:solidFill>
                  <a:srgbClr val="000000"/>
                </a:solidFill>
              </a:rPr>
              <a:t>остваривању циљева и исхода образовања </a:t>
            </a:r>
            <a:r>
              <a:rPr lang="ru-RU" sz="4500" dirty="0" smtClean="0">
                <a:solidFill>
                  <a:srgbClr val="000000"/>
                </a:solidFill>
              </a:rPr>
              <a:t>и </a:t>
            </a:r>
            <a:r>
              <a:rPr lang="ru-RU" sz="4500" dirty="0">
                <a:solidFill>
                  <a:srgbClr val="000000"/>
                </a:solidFill>
              </a:rPr>
              <a:t>васпитања (чл. 8. и 9. </a:t>
            </a:r>
            <a:r>
              <a:rPr lang="ru-RU" sz="4500" dirty="0" smtClean="0">
                <a:solidFill>
                  <a:srgbClr val="000000"/>
                </a:solidFill>
              </a:rPr>
              <a:t>ЗОСОВ-а)</a:t>
            </a:r>
            <a:endParaRPr lang="ru-RU" sz="45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4500" dirty="0" smtClean="0">
                <a:solidFill>
                  <a:srgbClr val="FF0000"/>
                </a:solidFill>
              </a:rPr>
              <a:t>подразумевају </a:t>
            </a:r>
            <a:r>
              <a:rPr lang="ru-RU" sz="4500" dirty="0">
                <a:solidFill>
                  <a:srgbClr val="FF0000"/>
                </a:solidFill>
              </a:rPr>
              <a:t>интердисциплинарни, интегрисани приступ </a:t>
            </a:r>
            <a:r>
              <a:rPr lang="ru-RU" sz="4500" dirty="0" smtClean="0">
                <a:solidFill>
                  <a:srgbClr val="FF0000"/>
                </a:solidFill>
              </a:rPr>
              <a:t>настави </a:t>
            </a:r>
            <a:r>
              <a:rPr lang="ru-RU" sz="4500" dirty="0" smtClean="0">
                <a:solidFill>
                  <a:schemeClr val="tx1"/>
                </a:solidFill>
              </a:rPr>
              <a:t>- увезивање </a:t>
            </a:r>
            <a:r>
              <a:rPr lang="ru-RU" sz="4500" dirty="0">
                <a:solidFill>
                  <a:srgbClr val="000000"/>
                </a:solidFill>
              </a:rPr>
              <a:t>више предмета и превазилажење предметних </a:t>
            </a:r>
            <a:r>
              <a:rPr lang="ru-RU" sz="4500" dirty="0" smtClean="0">
                <a:solidFill>
                  <a:srgbClr val="000000"/>
                </a:solidFill>
              </a:rPr>
              <a:t>граница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4500" dirty="0" smtClean="0">
                <a:solidFill>
                  <a:srgbClr val="000000"/>
                </a:solidFill>
              </a:rPr>
              <a:t>подразумевају </a:t>
            </a:r>
            <a:r>
              <a:rPr lang="ru-RU" sz="4500" dirty="0">
                <a:solidFill>
                  <a:srgbClr val="000000"/>
                </a:solidFill>
              </a:rPr>
              <a:t>савремени приступ у настави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891F-F4AE-425D-9B0D-6CA5B9871403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2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5389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prism isContent="1" isInverted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изборним програмима</a:t>
            </a:r>
            <a:endParaRPr lang="sr-Cyrl-R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112568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sr-Cyrl-RS" sz="16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9600" dirty="0"/>
              <a:t>Изборни програми у гимназије уводе много више истраживачког рада, експеримената и вежби за мале групе ученика, што би требало да унесе занимљивост у </a:t>
            </a:r>
            <a:r>
              <a:rPr lang="ru-RU" sz="9600" dirty="0" smtClean="0"/>
              <a:t>учење и да развије </a:t>
            </a:r>
            <a:r>
              <a:rPr lang="ru-RU" sz="9600" dirty="0"/>
              <a:t>креативност код ђака и способност да проблеме решавају применом низа знања из различитих </a:t>
            </a:r>
            <a:r>
              <a:rPr lang="ru-RU" sz="9600" dirty="0" smtClean="0"/>
              <a:t>области</a:t>
            </a:r>
            <a:endParaRPr lang="ru-RU" sz="96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9600" dirty="0" smtClean="0"/>
              <a:t>Ученици ће моћи да самостално креирају део образовања према интересовањима која имају и занимањима којима желе да се баве у будућности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9600" dirty="0" smtClean="0"/>
              <a:t>Програми који се уводе негују међупредметну повезаност и на тај начин подстичу ђаке да практично везују знања која стичу из различитих научних области</a:t>
            </a:r>
          </a:p>
          <a:p>
            <a:endParaRPr lang="ru-RU" sz="4500" dirty="0" smtClea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DD9-09B2-4A2A-BA7F-B2C5C55E87BF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3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95687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window dir="vert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изборним програмима</a:t>
            </a:r>
            <a:endParaRPr lang="sr-Cyrl-R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968552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endParaRPr lang="sr-Cyrl-RS" sz="16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6000" dirty="0"/>
              <a:t>Сви програми наставе и учења засновани су на општим циљевима и исходима образовања и васпитања као и потребама ученика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6000" dirty="0"/>
              <a:t>Садржаји су у функцији остваривања исхода који су дефинисани као функционално знање ученика тако да показују шта ће ученик бити у стању да </a:t>
            </a:r>
            <a:r>
              <a:rPr lang="ru-RU" sz="6000" i="1" dirty="0">
                <a:solidFill>
                  <a:srgbClr val="FF0000"/>
                </a:solidFill>
              </a:rPr>
              <a:t>учини, предузме, изведе, обави захваљујући знањима, ставовима и вештинама</a:t>
            </a:r>
            <a:r>
              <a:rPr lang="ru-RU" sz="6000" dirty="0"/>
              <a:t> које је градио и развијао током једне године учења конкретног наставног предмета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6000" dirty="0"/>
              <a:t>већа понуда изборних програма доприноси бољој припреми ученика за наставак школовања и избор </a:t>
            </a:r>
            <a:r>
              <a:rPr lang="ru-RU" sz="6000" dirty="0" smtClean="0"/>
              <a:t>занимања</a:t>
            </a:r>
            <a:endParaRPr lang="ru-RU" sz="6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5F07-FAEC-42B7-B8B1-9128CA3957E9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4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61849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prism isContent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2413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изборним програмима</a:t>
            </a:r>
            <a:endParaRPr lang="sr-Cyrl-R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/>
          </a:bodyPr>
          <a:lstStyle/>
          <a:p>
            <a:pPr marR="8570"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0000"/>
                </a:solidFill>
              </a:rPr>
              <a:t>При упису у први разред ученици обавезно бирају </a:t>
            </a:r>
            <a:r>
              <a:rPr lang="ru-RU" sz="2800" i="1" dirty="0">
                <a:solidFill>
                  <a:srgbClr val="C00000"/>
                </a:solidFill>
              </a:rPr>
              <a:t>Грађанско </a:t>
            </a:r>
            <a:r>
              <a:rPr lang="ru-RU" sz="2800" i="1" dirty="0" smtClean="0">
                <a:solidFill>
                  <a:srgbClr val="C00000"/>
                </a:solidFill>
              </a:rPr>
              <a:t>васпитање </a:t>
            </a:r>
            <a:r>
              <a:rPr lang="ru-RU" sz="2800" dirty="0"/>
              <a:t>ИЛИ </a:t>
            </a:r>
            <a:r>
              <a:rPr lang="ru-RU" sz="2800" i="1" dirty="0">
                <a:solidFill>
                  <a:srgbClr val="C00000"/>
                </a:solidFill>
              </a:rPr>
              <a:t>Верску наставу </a:t>
            </a:r>
            <a:r>
              <a:rPr lang="ru-RU" sz="2800" dirty="0"/>
              <a:t>и 2 нова изборна </a:t>
            </a:r>
            <a:r>
              <a:rPr lang="ru-RU" sz="2800" dirty="0" smtClean="0"/>
              <a:t>предметa </a:t>
            </a:r>
            <a:r>
              <a:rPr lang="ru-RU" sz="2800" dirty="0"/>
              <a:t>са </a:t>
            </a:r>
            <a:r>
              <a:rPr lang="sr-Cyrl-RS" sz="2800" u="sng" dirty="0" smtClean="0"/>
              <a:t>листе:</a:t>
            </a:r>
            <a:endParaRPr lang="sr-Cyrl-RS" sz="2800" u="sng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r-Cyrl-RS" sz="2800" u="sng" dirty="0" smtClean="0">
                <a:solidFill>
                  <a:srgbClr val="C00000"/>
                </a:solidFill>
              </a:rPr>
              <a:t>Језик</a:t>
            </a:r>
            <a:r>
              <a:rPr lang="sr-Cyrl-RS" sz="2800" u="sng" dirty="0">
                <a:solidFill>
                  <a:srgbClr val="C00000"/>
                </a:solidFill>
              </a:rPr>
              <a:t>, медији и </a:t>
            </a:r>
            <a:r>
              <a:rPr lang="sr-Cyrl-RS" sz="2800" u="sng" dirty="0" smtClean="0">
                <a:solidFill>
                  <a:srgbClr val="C00000"/>
                </a:solidFill>
              </a:rPr>
              <a:t>култура </a:t>
            </a:r>
            <a:endParaRPr lang="sr-Cyrl-RS" sz="2800" u="sng" dirty="0">
              <a:solidFill>
                <a:srgbClr val="C0000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r-Cyrl-RS" sz="2800" u="sng" dirty="0" smtClean="0">
                <a:solidFill>
                  <a:srgbClr val="C00000"/>
                </a:solidFill>
              </a:rPr>
              <a:t>Поједин</a:t>
            </a:r>
            <a:r>
              <a:rPr lang="en-US" sz="2800" u="sng" dirty="0" smtClean="0">
                <a:solidFill>
                  <a:srgbClr val="C00000"/>
                </a:solidFill>
              </a:rPr>
              <a:t>a</a:t>
            </a:r>
            <a:r>
              <a:rPr lang="sr-Cyrl-RS" sz="2800" u="sng" dirty="0" smtClean="0">
                <a:solidFill>
                  <a:srgbClr val="C00000"/>
                </a:solidFill>
              </a:rPr>
              <a:t>ц, </a:t>
            </a:r>
            <a:r>
              <a:rPr lang="sr-Cyrl-RS" sz="2800" u="sng" dirty="0">
                <a:solidFill>
                  <a:srgbClr val="C00000"/>
                </a:solidFill>
              </a:rPr>
              <a:t>г</a:t>
            </a:r>
            <a:r>
              <a:rPr lang="sr-Cyrl-RS" sz="2800" u="sng" dirty="0" smtClean="0">
                <a:solidFill>
                  <a:srgbClr val="C00000"/>
                </a:solidFill>
              </a:rPr>
              <a:t>рупа и </a:t>
            </a:r>
            <a:r>
              <a:rPr lang="sr-Cyrl-RS" sz="2800" u="sng" dirty="0">
                <a:solidFill>
                  <a:srgbClr val="C00000"/>
                </a:solidFill>
              </a:rPr>
              <a:t>д</a:t>
            </a:r>
            <a:r>
              <a:rPr lang="sr-Cyrl-RS" sz="2800" u="sng" dirty="0" smtClean="0">
                <a:solidFill>
                  <a:srgbClr val="C00000"/>
                </a:solidFill>
              </a:rPr>
              <a:t>руштво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r-Cyrl-RS" sz="2800" u="sng" dirty="0">
                <a:solidFill>
                  <a:srgbClr val="C00000"/>
                </a:solidFill>
              </a:rPr>
              <a:t>О</a:t>
            </a:r>
            <a:r>
              <a:rPr lang="sr-Cyrl-RS" sz="2800" u="sng" dirty="0" smtClean="0">
                <a:solidFill>
                  <a:srgbClr val="C00000"/>
                </a:solidFill>
              </a:rPr>
              <a:t>бразовање за одрживи развој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r-Cyrl-RS" sz="2800" u="sng" dirty="0" smtClean="0">
                <a:solidFill>
                  <a:srgbClr val="C00000"/>
                </a:solidFill>
              </a:rPr>
              <a:t>Здравље </a:t>
            </a:r>
            <a:r>
              <a:rPr lang="sr-Cyrl-RS" sz="2800" u="sng" dirty="0">
                <a:solidFill>
                  <a:srgbClr val="C00000"/>
                </a:solidFill>
              </a:rPr>
              <a:t>и спорт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4DFC-3A89-46C6-A876-6BB35164026F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5</a:t>
            </a:fld>
            <a:endParaRPr lang="sr-Cyrl-R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1835696" cy="146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" y="4653136"/>
            <a:ext cx="2105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7152"/>
            <a:ext cx="2857500" cy="19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92896"/>
            <a:ext cx="1895974" cy="181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41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14:ferris dir="l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2413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Будући гимназијалци, </a:t>
            </a:r>
            <a:b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sr-Cyrl-R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поштовани родитељи!</a:t>
            </a:r>
            <a:endParaRPr lang="sr-Cyrl-R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12168"/>
            <a:ext cx="8496944" cy="3989040"/>
          </a:xfrm>
        </p:spPr>
        <p:txBody>
          <a:bodyPr>
            <a:normAutofit fontScale="85000" lnSpcReduction="10000"/>
          </a:bodyPr>
          <a:lstStyle/>
          <a:p>
            <a:endParaRPr lang="sr-Cyrl-RS" sz="16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100" dirty="0">
                <a:solidFill>
                  <a:srgbClr val="000000"/>
                </a:solidFill>
              </a:rPr>
              <a:t>Школа је у обавези да ученицима понуди и </a:t>
            </a:r>
            <a:r>
              <a:rPr lang="ru-RU" sz="3100" dirty="0">
                <a:solidFill>
                  <a:srgbClr val="C00000"/>
                </a:solidFill>
              </a:rPr>
              <a:t>4 нова изборна програма</a:t>
            </a:r>
            <a:r>
              <a:rPr lang="ru-RU" sz="3100" dirty="0" smtClean="0">
                <a:solidFill>
                  <a:srgbClr val="C00000"/>
                </a:solidFill>
              </a:rPr>
              <a:t>, </a:t>
            </a:r>
            <a:r>
              <a:rPr lang="ru-RU" sz="3100" dirty="0" smtClean="0">
                <a:solidFill>
                  <a:srgbClr val="000000"/>
                </a:solidFill>
              </a:rPr>
              <a:t>од </a:t>
            </a:r>
            <a:r>
              <a:rPr lang="ru-RU" sz="3100" dirty="0">
                <a:solidFill>
                  <a:srgbClr val="000000"/>
                </a:solidFill>
              </a:rPr>
              <a:t>којих ученици </a:t>
            </a:r>
            <a:r>
              <a:rPr lang="ru-RU" sz="3100" dirty="0">
                <a:solidFill>
                  <a:srgbClr val="C00000"/>
                </a:solidFill>
              </a:rPr>
              <a:t>бирају 2 </a:t>
            </a:r>
            <a:r>
              <a:rPr lang="ru-RU" sz="3100" dirty="0">
                <a:solidFill>
                  <a:srgbClr val="000000"/>
                </a:solidFill>
              </a:rPr>
              <a:t>при упису у први разред гимназије у школској </a:t>
            </a:r>
            <a:r>
              <a:rPr lang="ru-RU" sz="3100" dirty="0" smtClean="0">
                <a:solidFill>
                  <a:srgbClr val="000000"/>
                </a:solidFill>
              </a:rPr>
              <a:t>2020/2021. </a:t>
            </a:r>
            <a:endParaRPr lang="ru-RU" sz="31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100" dirty="0" smtClean="0">
                <a:solidFill>
                  <a:srgbClr val="000000"/>
                </a:solidFill>
              </a:rPr>
              <a:t>Предмети </a:t>
            </a:r>
            <a:r>
              <a:rPr lang="ru-RU" sz="3100" dirty="0">
                <a:solidFill>
                  <a:srgbClr val="000000"/>
                </a:solidFill>
              </a:rPr>
              <a:t>су изборни и оцењују се бројчано, оцена улази у просек </a:t>
            </a:r>
            <a:endParaRPr lang="sr-Cyrl-RS" sz="31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100" dirty="0" smtClean="0">
                <a:solidFill>
                  <a:srgbClr val="000000"/>
                </a:solidFill>
              </a:rPr>
              <a:t>Ученик </a:t>
            </a:r>
            <a:r>
              <a:rPr lang="ru-RU" sz="3100" dirty="0">
                <a:solidFill>
                  <a:srgbClr val="000000"/>
                </a:solidFill>
              </a:rPr>
              <a:t>има право да промени изборни програм после првог разреда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sr-Cyrl-RS" sz="31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sr-Cyrl-RS" sz="3100" dirty="0"/>
          </a:p>
        </p:txBody>
      </p:sp>
      <p:sp>
        <p:nvSpPr>
          <p:cNvPr id="4" name="Right Arrow 3"/>
          <p:cNvSpPr/>
          <p:nvPr/>
        </p:nvSpPr>
        <p:spPr>
          <a:xfrm>
            <a:off x="827584" y="4869160"/>
            <a:ext cx="7632848" cy="172819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C00000"/>
                </a:solidFill>
              </a:rPr>
              <a:t>НАПОМЕНА</a:t>
            </a:r>
            <a:r>
              <a:rPr lang="ru-RU" sz="2000" dirty="0">
                <a:solidFill>
                  <a:srgbClr val="C00000"/>
                </a:solidFill>
              </a:rPr>
              <a:t>: </a:t>
            </a:r>
            <a:r>
              <a:rPr lang="ru-RU" sz="2000" dirty="0">
                <a:solidFill>
                  <a:srgbClr val="000000"/>
                </a:solidFill>
              </a:rPr>
              <a:t>На страницама које следе, представљамо Вам </a:t>
            </a:r>
            <a:r>
              <a:rPr lang="sr-Cyrl-RS" sz="2000" dirty="0">
                <a:solidFill>
                  <a:srgbClr val="000000"/>
                </a:solidFill>
              </a:rPr>
              <a:t>нове изабране програме! </a:t>
            </a:r>
            <a:endParaRPr lang="sr-Cyrl-R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3329-0770-415E-842C-7F35AD53A1BC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6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52635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conveyor dir="l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2413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Језик, медији и култура</a:t>
            </a:r>
            <a:endParaRPr lang="sr-Cyrl-R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257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Cyrl-RS" sz="2800" dirty="0" smtClean="0"/>
              <a:t>Циљ учења изборног програма </a:t>
            </a:r>
            <a:r>
              <a:rPr lang="sr-Cyrl-RS" sz="2800" i="1" dirty="0" smtClean="0">
                <a:solidFill>
                  <a:srgbClr val="FF0000"/>
                </a:solidFill>
              </a:rPr>
              <a:t>Језик, медији и култура</a:t>
            </a:r>
            <a:r>
              <a:rPr lang="sr-Cyrl-RS" sz="2800" dirty="0" smtClean="0"/>
              <a:t> је да допринесе: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RS" dirty="0" smtClean="0"/>
              <a:t>унапређивању комуникацијских вештина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RS" dirty="0" smtClean="0"/>
              <a:t>развоју медијске културе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RS" dirty="0" smtClean="0"/>
              <a:t>усвајању културних образаца који ће ученику омогућити сналажење у савременом свету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RS" dirty="0" smtClean="0"/>
              <a:t>изградњи идентитета и даљи професионални развој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Cyrl-RS" sz="2400" dirty="0" smtClean="0"/>
              <a:t>Овај програм се може се изучавати 2 године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Cyrl-RS" sz="2400" dirty="0" smtClean="0"/>
              <a:t>1 час недељно</a:t>
            </a:r>
            <a:endParaRPr lang="sr-Cyrl-R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7FE1-6EE3-4864-8581-833428ADDBAC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7</a:t>
            </a:fld>
            <a:endParaRPr lang="sr-Cyrl-R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7153"/>
            <a:ext cx="2085363" cy="162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079128"/>
      </p:ext>
    </p:extLst>
  </p:cSld>
  <p:clrMapOvr>
    <a:masterClrMapping/>
  </p:clrMapOvr>
  <p:transition spd="slow" advTm="20000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Језик, медији и култура </a:t>
            </a:r>
            <a:b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sr-Cyrl-R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одули-</a:t>
            </a:r>
            <a:endParaRPr lang="sr-Cyrl-R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149080"/>
            <a:ext cx="7200800" cy="20882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Кључни </a:t>
            </a:r>
            <a:r>
              <a:rPr lang="ru-RU" sz="2400" dirty="0">
                <a:solidFill>
                  <a:srgbClr val="000000"/>
                </a:solidFill>
              </a:rPr>
              <a:t>појмови: </a:t>
            </a:r>
            <a:r>
              <a:rPr lang="ru-RU" sz="2400" i="1" dirty="0">
                <a:solidFill>
                  <a:srgbClr val="FF0000"/>
                </a:solidFill>
              </a:rPr>
              <a:t>јавни наступ, медији и медијске поруке, манипулација, вредности 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000000"/>
                </a:solidFill>
              </a:rPr>
              <a:t>Корелација</a:t>
            </a:r>
            <a:r>
              <a:rPr lang="ru-RU" sz="2400" dirty="0">
                <a:solidFill>
                  <a:srgbClr val="000000"/>
                </a:solidFill>
              </a:rPr>
              <a:t>: </a:t>
            </a:r>
            <a:r>
              <a:rPr lang="ru-RU" sz="2400" i="1" dirty="0">
                <a:solidFill>
                  <a:srgbClr val="5E4879"/>
                </a:solidFill>
              </a:rPr>
              <a:t>српски језик и књижевност, страни језик, латински језик, историја, рачунарство и информатика</a:t>
            </a:r>
            <a:r>
              <a:rPr lang="ru-RU" sz="2400" i="1" dirty="0" smtClean="0">
                <a:solidFill>
                  <a:srgbClr val="5E4879"/>
                </a:solidFill>
              </a:rPr>
              <a:t>, уметност </a:t>
            </a:r>
            <a:r>
              <a:rPr lang="ru-RU" sz="2400" i="1" dirty="0">
                <a:solidFill>
                  <a:srgbClr val="5E4879"/>
                </a:solidFill>
              </a:rPr>
              <a:t>и дизајн </a:t>
            </a:r>
            <a:endParaRPr lang="ru-RU" sz="2400" dirty="0">
              <a:solidFill>
                <a:srgbClr val="5E487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44824"/>
            <a:ext cx="5177174" cy="1815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Јавни наступ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Креатори и примаоци медијских порука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Вредности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139952" cy="1898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48FF-AF48-49D0-B55E-556F6612453C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8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0535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0">
        <p14:warp dir="in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9614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Језик, медији и култура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6" y="2132856"/>
            <a:ext cx="4499992" cy="424847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</a:rPr>
              <a:t>критички </a:t>
            </a:r>
            <a:r>
              <a:rPr lang="ru-RU" sz="2000" dirty="0">
                <a:solidFill>
                  <a:srgbClr val="000000"/>
                </a:solidFill>
              </a:rPr>
              <a:t>разматра позитиван и негативан утицај медија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</a:rPr>
              <a:t>процењује </a:t>
            </a:r>
            <a:r>
              <a:rPr lang="ru-RU" sz="2000" dirty="0">
                <a:solidFill>
                  <a:srgbClr val="000000"/>
                </a:solidFill>
              </a:rPr>
              <a:t>значај и утицај информација и извора </a:t>
            </a:r>
            <a:r>
              <a:rPr lang="ru-RU" sz="2000" dirty="0" smtClean="0">
                <a:solidFill>
                  <a:srgbClr val="000000"/>
                </a:solidFill>
              </a:rPr>
              <a:t>информација </a:t>
            </a:r>
            <a:r>
              <a:rPr lang="ru-RU" sz="2000" dirty="0">
                <a:solidFill>
                  <a:srgbClr val="000000"/>
                </a:solidFill>
              </a:rPr>
              <a:t>и повезује их са сопственим искуством ради решавања различитих ситуација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</a:rPr>
              <a:t>препознаје </a:t>
            </a:r>
            <a:r>
              <a:rPr lang="ru-RU" sz="2000" dirty="0">
                <a:solidFill>
                  <a:srgbClr val="000000"/>
                </a:solidFill>
              </a:rPr>
              <a:t>примере манипулације, дискриминације и говора мржње у медијима и има критички однос према њима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4008" y="2132856"/>
            <a:ext cx="4427984" cy="410445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 smtClean="0"/>
              <a:t>одговорно </a:t>
            </a:r>
            <a:r>
              <a:rPr lang="ru-RU" sz="2000" dirty="0"/>
              <a:t>се односи према креирању сопствених медијских порука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 smtClean="0"/>
              <a:t>комуницира </a:t>
            </a:r>
            <a:r>
              <a:rPr lang="ru-RU" sz="2000" dirty="0"/>
              <a:t>на конструктиван начин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 smtClean="0"/>
              <a:t>исказује </a:t>
            </a:r>
            <a:r>
              <a:rPr lang="ru-RU" sz="2000" dirty="0"/>
              <a:t>спремност да учествује у акцијама чији је циљ унапређивање медијске културе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 smtClean="0"/>
              <a:t>разликује </a:t>
            </a:r>
            <a:r>
              <a:rPr lang="ru-RU" sz="2000" dirty="0"/>
              <a:t>културне од популарних садржаја и на основу тога доноси вредносне судове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По завршетку програма ученик ће бити у стању да: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C79C-B99E-4ACF-AF89-838E82F35F94}" type="datetime1">
              <a:rPr lang="sr-Cyrl-RS" smtClean="0"/>
              <a:t>26.5.2020</a:t>
            </a:fld>
            <a:endParaRPr lang="sr-Cyrl-R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Десета гимназија "Михајло Пупин"</a:t>
            </a:r>
            <a:endParaRPr lang="sr-Cyrl-R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9EBC-63D6-4AFE-9AF0-2773A51BA92B}" type="slidenum">
              <a:rPr lang="sr-Cyrl-RS" smtClean="0"/>
              <a:t>9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5952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prism isInverted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1261</Words>
  <Application>Microsoft Office PowerPoint</Application>
  <PresentationFormat>On-screen Show (4:3)</PresentationFormat>
  <Paragraphs>160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О изборним програмима</vt:lpstr>
      <vt:lpstr>О изборним програмима</vt:lpstr>
      <vt:lpstr>О изборним програмима</vt:lpstr>
      <vt:lpstr>О изборним програмима</vt:lpstr>
      <vt:lpstr>Будући гимназијалци,  поштовани родитељи!</vt:lpstr>
      <vt:lpstr>Језик, медији и култура</vt:lpstr>
      <vt:lpstr>Језик, медији и култура  -модули-</vt:lpstr>
      <vt:lpstr>Језик, медији и култура </vt:lpstr>
      <vt:lpstr>Појединац, група и друштво</vt:lpstr>
      <vt:lpstr>Појединац, група и друштво -модули-</vt:lpstr>
      <vt:lpstr>Појединац, група и друштво</vt:lpstr>
      <vt:lpstr>Образовање за одрживи развој</vt:lpstr>
      <vt:lpstr>Образовање за одрживи развој -модули-</vt:lpstr>
      <vt:lpstr>Образовање за одрживи развој</vt:lpstr>
      <vt:lpstr>Здравље и спорт </vt:lpstr>
      <vt:lpstr>Здравље и спорт  -модули-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 изборни предмети у Десетој гимназији „Михајло Пупин“</dc:title>
  <dc:creator>biba</dc:creator>
  <cp:lastModifiedBy>biba</cp:lastModifiedBy>
  <cp:revision>61</cp:revision>
  <dcterms:created xsi:type="dcterms:W3CDTF">2018-06-15T18:04:03Z</dcterms:created>
  <dcterms:modified xsi:type="dcterms:W3CDTF">2020-05-26T12:59:47Z</dcterms:modified>
</cp:coreProperties>
</file>